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8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F1C11"/>
    <a:srgbClr val="B8B8B8"/>
    <a:srgbClr val="E917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23" autoAdjust="0"/>
    <p:restoredTop sz="94660"/>
  </p:normalViewPr>
  <p:slideViewPr>
    <p:cSldViewPr>
      <p:cViewPr varScale="1">
        <p:scale>
          <a:sx n="66" d="100"/>
          <a:sy n="66" d="100"/>
        </p:scale>
        <p:origin x="1260" y="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760FCE-AE3B-49A9-B0E8-2E8C7C26091B}" type="datetimeFigureOut">
              <a:rPr lang="ru-RU" smtClean="0"/>
              <a:t>11.02.2022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D918B7-B956-4545-B3BF-2D5F093766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78051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D918B7-B956-4545-B3BF-2D5F093766BE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91358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5119D-F6A4-448D-A606-CC16FC984168}" type="datetimeFigureOut">
              <a:rPr lang="ru-RU" smtClean="0"/>
              <a:t>11.02.2022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C9ED3-1F0F-4273-9AD6-BABE0C58847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5119D-F6A4-448D-A606-CC16FC984168}" type="datetimeFigureOut">
              <a:rPr lang="ru-RU" smtClean="0"/>
              <a:t>11.02.2022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C9ED3-1F0F-4273-9AD6-BABE0C58847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5119D-F6A4-448D-A606-CC16FC984168}" type="datetimeFigureOut">
              <a:rPr lang="ru-RU" smtClean="0"/>
              <a:t>11.02.2022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C9ED3-1F0F-4273-9AD6-BABE0C58847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5119D-F6A4-448D-A606-CC16FC984168}" type="datetimeFigureOut">
              <a:rPr lang="ru-RU" smtClean="0"/>
              <a:t>11.02.2022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C9ED3-1F0F-4273-9AD6-BABE0C58847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5119D-F6A4-448D-A606-CC16FC984168}" type="datetimeFigureOut">
              <a:rPr lang="ru-RU" smtClean="0"/>
              <a:t>11.02.2022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C9ED3-1F0F-4273-9AD6-BABE0C58847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5119D-F6A4-448D-A606-CC16FC984168}" type="datetimeFigureOut">
              <a:rPr lang="ru-RU" smtClean="0"/>
              <a:t>11.02.2022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C9ED3-1F0F-4273-9AD6-BABE0C58847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5119D-F6A4-448D-A606-CC16FC984168}" type="datetimeFigureOut">
              <a:rPr lang="ru-RU" smtClean="0"/>
              <a:t>11.02.2022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C9ED3-1F0F-4273-9AD6-BABE0C58847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5119D-F6A4-448D-A606-CC16FC984168}" type="datetimeFigureOut">
              <a:rPr lang="ru-RU" smtClean="0"/>
              <a:t>11.02.2022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C9ED3-1F0F-4273-9AD6-BABE0C58847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5119D-F6A4-448D-A606-CC16FC984168}" type="datetimeFigureOut">
              <a:rPr lang="ru-RU" smtClean="0"/>
              <a:t>11.02.2022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C9ED3-1F0F-4273-9AD6-BABE0C58847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5119D-F6A4-448D-A606-CC16FC984168}" type="datetimeFigureOut">
              <a:rPr lang="ru-RU" smtClean="0"/>
              <a:t>11.02.2022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C9ED3-1F0F-4273-9AD6-BABE0C58847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5119D-F6A4-448D-A606-CC16FC984168}" type="datetimeFigureOut">
              <a:rPr lang="ru-RU" smtClean="0"/>
              <a:t>11.02.2022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C9ED3-1F0F-4273-9AD6-BABE0C58847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B5119D-F6A4-448D-A606-CC16FC984168}" type="datetimeFigureOut">
              <a:rPr lang="ru-RU" smtClean="0"/>
              <a:t>11.02.2022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2C9ED3-1F0F-4273-9AD6-BABE0C58847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JP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huchentec.ru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/>
          <p:cNvSpPr/>
          <p:nvPr/>
        </p:nvSpPr>
        <p:spPr>
          <a:xfrm>
            <a:off x="0" y="4941168"/>
            <a:ext cx="9144000" cy="1916832"/>
          </a:xfrm>
          <a:prstGeom prst="rect">
            <a:avLst/>
          </a:prstGeom>
          <a:solidFill>
            <a:srgbClr val="E917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029" name="Picture 5" descr="C:\Users\VictoriaL\Desktop\WORK\_Huch EnTec\11 Презентация\DSC0713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28800"/>
            <a:ext cx="4718822" cy="3235618"/>
          </a:xfrm>
          <a:prstGeom prst="rect">
            <a:avLst/>
          </a:prstGeom>
          <a:noFill/>
        </p:spPr>
      </p:pic>
      <p:cxnSp>
        <p:nvCxnSpPr>
          <p:cNvPr id="9" name="Прямая соединительная линия 8"/>
          <p:cNvCxnSpPr/>
          <p:nvPr/>
        </p:nvCxnSpPr>
        <p:spPr>
          <a:xfrm>
            <a:off x="5508104" y="1052736"/>
            <a:ext cx="3635896" cy="0"/>
          </a:xfrm>
          <a:prstGeom prst="line">
            <a:avLst/>
          </a:prstGeom>
          <a:ln w="28575">
            <a:solidFill>
              <a:srgbClr val="AF1C1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7" name="Picture 3" descr="C:\Users\VictoriaL\Desktop\WORK\_Huch EnTec\11 Презентация\_logo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332656"/>
            <a:ext cx="5218426" cy="779686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>
            <a:off x="251520" y="5085184"/>
            <a:ext cx="3816424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Boilers</a:t>
            </a:r>
          </a:p>
          <a:p>
            <a:r>
              <a:rPr lang="en-US" sz="3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Pumping groups</a:t>
            </a:r>
          </a:p>
          <a:p>
            <a:r>
              <a:rPr lang="en-US" sz="3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Solar systems</a:t>
            </a:r>
          </a:p>
          <a:p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572000" y="5331404"/>
            <a:ext cx="4176464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Controlling and servo drive</a:t>
            </a:r>
            <a:endParaRPr lang="ru-RU" sz="3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8024" y="1628801"/>
            <a:ext cx="4314157" cy="323561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Прямоугольник 30"/>
          <p:cNvSpPr/>
          <p:nvPr/>
        </p:nvSpPr>
        <p:spPr>
          <a:xfrm>
            <a:off x="5292080" y="915701"/>
            <a:ext cx="2520280" cy="100811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292080" y="4643213"/>
            <a:ext cx="2520280" cy="100811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691680" y="4643213"/>
            <a:ext cx="2088232" cy="100811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691680" y="889557"/>
            <a:ext cx="2088232" cy="100811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403648" y="2522463"/>
            <a:ext cx="6552728" cy="1728192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75000"/>
                  <a:shade val="30000"/>
                  <a:satMod val="115000"/>
                </a:schemeClr>
              </a:gs>
              <a:gs pos="50000">
                <a:schemeClr val="bg1">
                  <a:lumMod val="75000"/>
                  <a:shade val="67500"/>
                  <a:satMod val="115000"/>
                </a:schemeClr>
              </a:gs>
              <a:gs pos="100000">
                <a:schemeClr val="bg1">
                  <a:lumMod val="75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403648" y="2773423"/>
            <a:ext cx="6480720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7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iosBlack" pitchFamily="50" charset="0"/>
              </a:rPr>
              <a:t> </a:t>
            </a:r>
            <a:endParaRPr lang="ru-RU" sz="7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iosBlack" pitchFamily="50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75656" y="1112022"/>
            <a:ext cx="2448272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E9171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Russia</a:t>
            </a:r>
            <a:endParaRPr lang="ru-RU" sz="2800" dirty="0">
              <a:solidFill>
                <a:srgbClr val="E9171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11660" y="4849996"/>
            <a:ext cx="2448272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E9171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Ukraine</a:t>
            </a:r>
            <a:endParaRPr lang="ru-RU" sz="2800" dirty="0">
              <a:solidFill>
                <a:srgbClr val="E9171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04048" y="1144805"/>
            <a:ext cx="3024336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E9171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Belarus</a:t>
            </a:r>
            <a:endParaRPr lang="ru-RU" sz="2800" dirty="0">
              <a:solidFill>
                <a:srgbClr val="E9171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040052" y="4875449"/>
            <a:ext cx="3024336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E9171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Kazakhstan</a:t>
            </a:r>
            <a:endParaRPr lang="ru-RU" sz="2800" dirty="0">
              <a:solidFill>
                <a:srgbClr val="E9171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cxnSp>
        <p:nvCxnSpPr>
          <p:cNvPr id="22" name="Прямая со стрелкой 21"/>
          <p:cNvCxnSpPr/>
          <p:nvPr/>
        </p:nvCxnSpPr>
        <p:spPr>
          <a:xfrm>
            <a:off x="2699792" y="4293096"/>
            <a:ext cx="0" cy="360040"/>
          </a:xfrm>
          <a:prstGeom prst="straightConnector1">
            <a:avLst/>
          </a:prstGeom>
          <a:ln w="57150">
            <a:solidFill>
              <a:schemeClr val="bg1">
                <a:lumMod val="50000"/>
              </a:schemeClr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>
            <a:off x="6437055" y="4250655"/>
            <a:ext cx="0" cy="360040"/>
          </a:xfrm>
          <a:prstGeom prst="straightConnector1">
            <a:avLst/>
          </a:prstGeom>
          <a:ln w="57150">
            <a:solidFill>
              <a:schemeClr val="bg1">
                <a:lumMod val="50000"/>
              </a:schemeClr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flipV="1">
            <a:off x="6444208" y="1962565"/>
            <a:ext cx="0" cy="576064"/>
          </a:xfrm>
          <a:prstGeom prst="straightConnector1">
            <a:avLst/>
          </a:prstGeom>
          <a:ln w="57150">
            <a:solidFill>
              <a:schemeClr val="bg1">
                <a:lumMod val="50000"/>
              </a:schemeClr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flipV="1">
            <a:off x="2699792" y="1945295"/>
            <a:ext cx="0" cy="576064"/>
          </a:xfrm>
          <a:prstGeom prst="straightConnector1">
            <a:avLst/>
          </a:prstGeom>
          <a:ln w="57150">
            <a:solidFill>
              <a:schemeClr val="bg1">
                <a:lumMod val="50000"/>
              </a:schemeClr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1" name="Picture 3" descr="C:\Users\VictoriaL\Desktop\WORK\_Huch EnTec\11 Презентация\_logo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612" y="188640"/>
            <a:ext cx="2904473" cy="433958"/>
          </a:xfrm>
          <a:prstGeom prst="rect">
            <a:avLst/>
          </a:prstGeom>
          <a:noFill/>
        </p:spPr>
      </p:pic>
      <p:cxnSp>
        <p:nvCxnSpPr>
          <p:cNvPr id="30" name="Прямая соединительная линия 29"/>
          <p:cNvCxnSpPr/>
          <p:nvPr/>
        </p:nvCxnSpPr>
        <p:spPr>
          <a:xfrm>
            <a:off x="3131840" y="620688"/>
            <a:ext cx="6012160" cy="0"/>
          </a:xfrm>
          <a:prstGeom prst="line">
            <a:avLst/>
          </a:prstGeom>
          <a:ln w="9525">
            <a:solidFill>
              <a:srgbClr val="E917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3" descr="C:\Users\VictoriaL\Desktop\WORK\_Huch EnTec\11 Презентация\_logo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01322" y="3025991"/>
            <a:ext cx="4941355" cy="738289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88000"/>
              </a:srgbClr>
            </a:outerShdw>
          </a:effec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5728783"/>
            <a:ext cx="9144000" cy="1143000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C00000"/>
                </a:solidFill>
                <a:effectLst>
                  <a:outerShdw blurRad="50800" dist="50800" dir="5400000" algn="ctr" rotWithShape="0">
                    <a:srgbClr val="000000">
                      <a:alpha val="66000"/>
                    </a:srgbClr>
                  </a:outerShdw>
                </a:effectLst>
                <a:latin typeface="Arial Black" panose="020B0A04020102020204" pitchFamily="34" charset="0"/>
              </a:rPr>
              <a:t>The group's turnover is </a:t>
            </a:r>
            <a:r>
              <a:rPr lang="en-US" sz="3200" dirty="0" smtClean="0">
                <a:solidFill>
                  <a:srgbClr val="C00000"/>
                </a:solidFill>
                <a:effectLst>
                  <a:outerShdw blurRad="50800" dist="50800" dir="5400000" algn="ctr" rotWithShape="0">
                    <a:srgbClr val="000000">
                      <a:alpha val="66000"/>
                    </a:srgbClr>
                  </a:outerShdw>
                </a:effectLst>
                <a:latin typeface="Arial Black" panose="020B0A04020102020204" pitchFamily="34" charset="0"/>
              </a:rPr>
              <a:t>10</a:t>
            </a:r>
            <a:r>
              <a:rPr lang="ru-RU" sz="3200" dirty="0" smtClean="0">
                <a:solidFill>
                  <a:srgbClr val="C00000"/>
                </a:solidFill>
                <a:effectLst>
                  <a:outerShdw blurRad="50800" dist="50800" dir="5400000" algn="ctr" rotWithShape="0">
                    <a:srgbClr val="000000">
                      <a:alpha val="66000"/>
                    </a:srgbClr>
                  </a:outerShdw>
                </a:effectLst>
                <a:latin typeface="Arial Black" panose="020B0A04020102020204" pitchFamily="34" charset="0"/>
              </a:rPr>
              <a:t>,5</a:t>
            </a:r>
            <a:r>
              <a:rPr lang="en-US" sz="3200" dirty="0" smtClean="0">
                <a:solidFill>
                  <a:srgbClr val="C00000"/>
                </a:solidFill>
                <a:effectLst>
                  <a:outerShdw blurRad="50800" dist="50800" dir="5400000" algn="ctr" rotWithShape="0">
                    <a:srgbClr val="000000">
                      <a:alpha val="66000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en-US" sz="3200" dirty="0">
                <a:solidFill>
                  <a:srgbClr val="C00000"/>
                </a:solidFill>
                <a:effectLst>
                  <a:outerShdw blurRad="50800" dist="50800" dir="5400000" algn="ctr" rotWithShape="0">
                    <a:srgbClr val="000000">
                      <a:alpha val="66000"/>
                    </a:srgbClr>
                  </a:outerShdw>
                </a:effectLst>
                <a:latin typeface="Arial Black" panose="020B0A04020102020204" pitchFamily="34" charset="0"/>
              </a:rPr>
              <a:t>million </a:t>
            </a:r>
            <a:r>
              <a:rPr lang="en-US" sz="3200" dirty="0" smtClean="0">
                <a:solidFill>
                  <a:srgbClr val="C00000"/>
                </a:solidFill>
                <a:effectLst>
                  <a:outerShdw blurRad="50800" dist="50800" dir="5400000" algn="ctr" rotWithShape="0">
                    <a:srgbClr val="000000">
                      <a:alpha val="66000"/>
                    </a:srgbClr>
                  </a:outerShdw>
                </a:effectLst>
                <a:latin typeface="Arial Black" panose="020B0A04020102020204" pitchFamily="34" charset="0"/>
              </a:rPr>
              <a:t>EUR</a:t>
            </a:r>
            <a:endParaRPr lang="ru-RU" sz="3200" dirty="0">
              <a:solidFill>
                <a:srgbClr val="C00000"/>
              </a:solidFill>
              <a:effectLst>
                <a:outerShdw blurRad="50800" dist="50800" dir="5400000" algn="ctr" rotWithShape="0">
                  <a:srgbClr val="000000">
                    <a:alpha val="66000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Прямая соединительная линия 8"/>
          <p:cNvCxnSpPr/>
          <p:nvPr/>
        </p:nvCxnSpPr>
        <p:spPr>
          <a:xfrm>
            <a:off x="3131840" y="620688"/>
            <a:ext cx="6012160" cy="0"/>
          </a:xfrm>
          <a:prstGeom prst="line">
            <a:avLst/>
          </a:prstGeom>
          <a:ln w="9525">
            <a:solidFill>
              <a:srgbClr val="E917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4968921" y="260648"/>
            <a:ext cx="3971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smtClean="0">
                <a:solidFill>
                  <a:srgbClr val="E91717"/>
                </a:solidFill>
                <a:latin typeface="Arial Black" panose="020B0A04020102020204" pitchFamily="34" charset="0"/>
              </a:rPr>
              <a:t>Huch EnTEC RUS Team - 20</a:t>
            </a:r>
            <a:r>
              <a:rPr lang="ru-RU" dirty="0" smtClean="0">
                <a:solidFill>
                  <a:srgbClr val="E91717"/>
                </a:solidFill>
                <a:latin typeface="Arial Black" panose="020B0A04020102020204" pitchFamily="34" charset="0"/>
              </a:rPr>
              <a:t>22</a:t>
            </a:r>
            <a:endParaRPr lang="ru-RU" dirty="0">
              <a:solidFill>
                <a:srgbClr val="E91717"/>
              </a:solidFill>
              <a:latin typeface="Arial Black" panose="020B0A04020102020204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21276" y="836712"/>
            <a:ext cx="8818326" cy="1152128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400" b="1" dirty="0" smtClean="0">
                <a:solidFill>
                  <a:srgbClr val="E9171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General Director</a:t>
            </a:r>
          </a:p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General coordination of the work, </a:t>
            </a:r>
            <a:r>
              <a:rPr lang="en-US" sz="1200" dirty="0">
                <a:solidFill>
                  <a:schemeClr val="tx1"/>
                </a:solidFill>
              </a:rPr>
              <a:t>overall development of the company, marketing,  </a:t>
            </a:r>
            <a:r>
              <a:rPr lang="en-US" sz="1200" dirty="0" smtClean="0">
                <a:solidFill>
                  <a:schemeClr val="tx1"/>
                </a:solidFill>
              </a:rPr>
              <a:t>branding</a:t>
            </a:r>
          </a:p>
          <a:p>
            <a:pPr algn="ctr"/>
            <a:r>
              <a:rPr lang="en-US" sz="1200" b="1" dirty="0" smtClean="0">
                <a:solidFill>
                  <a:schemeClr val="tx1"/>
                </a:solidFill>
              </a:rPr>
              <a:t>samoshenko@huchentec.ru</a:t>
            </a:r>
            <a:endParaRPr lang="ru-RU" b="1" dirty="0" smtClean="0">
              <a:solidFill>
                <a:srgbClr val="E9171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121276" y="2276953"/>
            <a:ext cx="2437255" cy="108012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400" b="1" dirty="0" smtClean="0">
                <a:solidFill>
                  <a:srgbClr val="E9171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Sales</a:t>
            </a:r>
          </a:p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Product matrix, development of sales, pricing policy</a:t>
            </a:r>
          </a:p>
          <a:p>
            <a:pPr algn="ctr"/>
            <a:r>
              <a:rPr lang="en-US" sz="1200" b="1" dirty="0" smtClean="0">
                <a:solidFill>
                  <a:schemeClr val="tx1"/>
                </a:solidFill>
              </a:rPr>
              <a:t>sales@huchentec.ru</a:t>
            </a:r>
            <a:endParaRPr lang="ru-RU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989311" y="3789040"/>
            <a:ext cx="2005207" cy="203335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000" b="1" dirty="0" smtClean="0">
                <a:solidFill>
                  <a:srgbClr val="E9171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Logistics &amp; Office</a:t>
            </a:r>
          </a:p>
          <a:p>
            <a:pPr lvl="0" algn="ctr"/>
            <a:r>
              <a:rPr lang="en-US" sz="1200" dirty="0" smtClean="0">
                <a:solidFill>
                  <a:prstClr val="black"/>
                </a:solidFill>
              </a:rPr>
              <a:t>Orders </a:t>
            </a:r>
            <a:r>
              <a:rPr lang="en-US" sz="1200" dirty="0">
                <a:solidFill>
                  <a:prstClr val="black"/>
                </a:solidFill>
              </a:rPr>
              <a:t>to </a:t>
            </a:r>
            <a:r>
              <a:rPr lang="en-US" sz="1200" dirty="0" smtClean="0">
                <a:solidFill>
                  <a:prstClr val="black"/>
                </a:solidFill>
              </a:rPr>
              <a:t>suppliers</a:t>
            </a:r>
            <a:r>
              <a:rPr lang="ru-RU" sz="1200" dirty="0" smtClean="0">
                <a:solidFill>
                  <a:prstClr val="black"/>
                </a:solidFill>
              </a:rPr>
              <a:t>,</a:t>
            </a:r>
            <a:r>
              <a:rPr lang="en-US" sz="1200" dirty="0" smtClean="0">
                <a:solidFill>
                  <a:prstClr val="black"/>
                </a:solidFill>
              </a:rPr>
              <a:t> </a:t>
            </a:r>
            <a:r>
              <a:rPr lang="en-US" sz="1200" dirty="0">
                <a:solidFill>
                  <a:prstClr val="black"/>
                </a:solidFill>
              </a:rPr>
              <a:t>organization of delivery of </a:t>
            </a:r>
            <a:r>
              <a:rPr lang="en-US" sz="1200" dirty="0" smtClean="0">
                <a:solidFill>
                  <a:prstClr val="black"/>
                </a:solidFill>
              </a:rPr>
              <a:t>products</a:t>
            </a:r>
            <a:r>
              <a:rPr lang="ru-RU" sz="1200" dirty="0" smtClean="0">
                <a:solidFill>
                  <a:prstClr val="black"/>
                </a:solidFill>
              </a:rPr>
              <a:t>, </a:t>
            </a:r>
            <a:r>
              <a:rPr lang="en-US" sz="1200" dirty="0" smtClean="0">
                <a:solidFill>
                  <a:prstClr val="black"/>
                </a:solidFill>
              </a:rPr>
              <a:t>work </a:t>
            </a:r>
            <a:r>
              <a:rPr lang="en-US" sz="1200" dirty="0">
                <a:solidFill>
                  <a:prstClr val="black"/>
                </a:solidFill>
              </a:rPr>
              <a:t>with the customs </a:t>
            </a:r>
            <a:r>
              <a:rPr lang="en-US" sz="1200" dirty="0" smtClean="0">
                <a:solidFill>
                  <a:prstClr val="black"/>
                </a:solidFill>
              </a:rPr>
              <a:t>broker</a:t>
            </a:r>
            <a:r>
              <a:rPr lang="ru-RU" sz="1200" dirty="0" smtClean="0">
                <a:solidFill>
                  <a:prstClr val="black"/>
                </a:solidFill>
              </a:rPr>
              <a:t>,</a:t>
            </a:r>
            <a:r>
              <a:rPr lang="en-US" sz="1200" dirty="0">
                <a:solidFill>
                  <a:prstClr val="black"/>
                </a:solidFill>
              </a:rPr>
              <a:t/>
            </a:r>
            <a:br>
              <a:rPr lang="en-US" sz="1200" dirty="0">
                <a:solidFill>
                  <a:prstClr val="black"/>
                </a:solidFill>
              </a:rPr>
            </a:br>
            <a:r>
              <a:rPr lang="en-US" sz="1200" dirty="0">
                <a:solidFill>
                  <a:prstClr val="black"/>
                </a:solidFill>
              </a:rPr>
              <a:t>control coefficient </a:t>
            </a:r>
            <a:r>
              <a:rPr lang="en-US" sz="1200" dirty="0" smtClean="0">
                <a:solidFill>
                  <a:prstClr val="black"/>
                </a:solidFill>
              </a:rPr>
              <a:t>logistics </a:t>
            </a:r>
            <a:r>
              <a:rPr lang="en-US" sz="1200" dirty="0">
                <a:solidFill>
                  <a:prstClr val="black"/>
                </a:solidFill>
              </a:rPr>
              <a:t>shipping, </a:t>
            </a:r>
            <a:r>
              <a:rPr lang="en-US" sz="1200" dirty="0" smtClean="0">
                <a:solidFill>
                  <a:prstClr val="black"/>
                </a:solidFill>
              </a:rPr>
              <a:t>office manager</a:t>
            </a:r>
            <a:endParaRPr lang="en-US" sz="1200" dirty="0" smtClean="0">
              <a:solidFill>
                <a:schemeClr val="tx1"/>
              </a:solidFill>
            </a:endParaRPr>
          </a:p>
          <a:p>
            <a:pPr algn="ctr"/>
            <a:r>
              <a:rPr lang="en-US" sz="1200" b="1" dirty="0" smtClean="0">
                <a:solidFill>
                  <a:schemeClr val="tx1"/>
                </a:solidFill>
              </a:rPr>
              <a:t>logistics@huchentec.ru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3220198" y="2276872"/>
            <a:ext cx="2791962" cy="158417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000" b="1" dirty="0" smtClean="0">
                <a:solidFill>
                  <a:srgbClr val="E9171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Engineer</a:t>
            </a:r>
          </a:p>
          <a:p>
            <a:pPr lvl="0" algn="ctr"/>
            <a:r>
              <a:rPr lang="en-US" sz="1200" dirty="0" smtClean="0">
                <a:solidFill>
                  <a:prstClr val="black"/>
                </a:solidFill>
              </a:rPr>
              <a:t>Technical support of products, technical documentation, directory technical consultations, equipment selection, seminars </a:t>
            </a:r>
          </a:p>
          <a:p>
            <a:pPr lvl="0" algn="ctr"/>
            <a:r>
              <a:rPr lang="en-US" sz="1200" dirty="0" smtClean="0">
                <a:solidFill>
                  <a:prstClr val="black"/>
                </a:solidFill>
              </a:rPr>
              <a:t>for installers and designers</a:t>
            </a:r>
          </a:p>
          <a:p>
            <a:pPr lvl="0" algn="ctr"/>
            <a:r>
              <a:rPr lang="en-US" sz="1200" b="1" dirty="0">
                <a:solidFill>
                  <a:prstClr val="black"/>
                </a:solidFill>
              </a:rPr>
              <a:t>products@huchentec.ru</a:t>
            </a:r>
            <a:endParaRPr lang="ru-RU" sz="1200" b="1" dirty="0">
              <a:solidFill>
                <a:prstClr val="black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3425850" y="4924271"/>
            <a:ext cx="2292299" cy="93610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000" b="1" dirty="0" smtClean="0">
                <a:solidFill>
                  <a:srgbClr val="E9171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Warehouse</a:t>
            </a:r>
            <a:endParaRPr lang="en-US" sz="2000" b="1" dirty="0">
              <a:solidFill>
                <a:srgbClr val="E9171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1200" b="1" dirty="0">
                <a:solidFill>
                  <a:prstClr val="black"/>
                </a:solidFill>
              </a:rPr>
              <a:t>sklad@huchentec.ru</a:t>
            </a:r>
            <a:endParaRPr lang="en-US" sz="2400" b="1" dirty="0" smtClean="0">
              <a:solidFill>
                <a:srgbClr val="E9171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6715508" y="2276899"/>
            <a:ext cx="2224094" cy="108017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400" b="1" dirty="0" smtClean="0">
                <a:solidFill>
                  <a:srgbClr val="E9171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Accounting</a:t>
            </a:r>
          </a:p>
          <a:p>
            <a:pPr algn="ctr"/>
            <a:r>
              <a:rPr lang="en-US" sz="1200" b="1" dirty="0" smtClean="0">
                <a:solidFill>
                  <a:schemeClr val="tx1"/>
                </a:solidFill>
              </a:rPr>
              <a:t>zhukova@huchentec.ru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6137920" y="3789040"/>
            <a:ext cx="2005207" cy="2071335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ru-RU" sz="2000" b="1" dirty="0" smtClean="0">
                <a:solidFill>
                  <a:srgbClr val="E9171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lang="en-US" sz="2000" b="1" dirty="0" smtClean="0">
                <a:solidFill>
                  <a:srgbClr val="E9171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ustomer Service</a:t>
            </a:r>
            <a:endParaRPr lang="ru-RU" sz="2000" b="1" dirty="0" smtClean="0">
              <a:solidFill>
                <a:srgbClr val="E9171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1200" dirty="0" smtClean="0">
                <a:solidFill>
                  <a:prstClr val="black"/>
                </a:solidFill>
              </a:rPr>
              <a:t>Work </a:t>
            </a:r>
            <a:r>
              <a:rPr lang="en-US" sz="1200" dirty="0">
                <a:solidFill>
                  <a:prstClr val="black"/>
                </a:solidFill>
              </a:rPr>
              <a:t>with </a:t>
            </a:r>
            <a:r>
              <a:rPr lang="en-US" sz="1200" dirty="0" smtClean="0">
                <a:solidFill>
                  <a:prstClr val="black"/>
                </a:solidFill>
              </a:rPr>
              <a:t>customers, </a:t>
            </a:r>
            <a:r>
              <a:rPr lang="en-US" sz="1200" dirty="0">
                <a:solidFill>
                  <a:prstClr val="black"/>
                </a:solidFill>
              </a:rPr>
              <a:t>invoicing, organization of delivery of products </a:t>
            </a:r>
            <a:r>
              <a:rPr lang="en-US" sz="1200" dirty="0" smtClean="0">
                <a:solidFill>
                  <a:prstClr val="black"/>
                </a:solidFill>
              </a:rPr>
              <a:t>to customers</a:t>
            </a:r>
            <a:r>
              <a:rPr lang="ru-RU" sz="1200" dirty="0" smtClean="0">
                <a:solidFill>
                  <a:prstClr val="black"/>
                </a:solidFill>
              </a:rPr>
              <a:t>,</a:t>
            </a:r>
            <a:r>
              <a:rPr lang="en-US" sz="1200" dirty="0" smtClean="0">
                <a:solidFill>
                  <a:prstClr val="black"/>
                </a:solidFill>
              </a:rPr>
              <a:t> </a:t>
            </a:r>
            <a:r>
              <a:rPr lang="en-US" sz="1200" dirty="0">
                <a:solidFill>
                  <a:prstClr val="black"/>
                </a:solidFill>
              </a:rPr>
              <a:t>turnover of stock and illiquid assets </a:t>
            </a:r>
          </a:p>
          <a:p>
            <a:pPr algn="ctr"/>
            <a:r>
              <a:rPr lang="en-US" sz="1200" b="1" dirty="0" smtClean="0">
                <a:solidFill>
                  <a:prstClr val="black"/>
                </a:solidFill>
              </a:rPr>
              <a:t>manager</a:t>
            </a:r>
            <a:r>
              <a:rPr lang="en-US" sz="1200" b="1" dirty="0" smtClean="0">
                <a:solidFill>
                  <a:schemeClr val="tx1"/>
                </a:solidFill>
              </a:rPr>
              <a:t>@huchentec.ru</a:t>
            </a:r>
          </a:p>
        </p:txBody>
      </p:sp>
      <p:pic>
        <p:nvPicPr>
          <p:cNvPr id="35" name="Picture 3" descr="C:\Users\VictoriaL\Desktop\WORK\_Huch EnTec\11 Презентация\_logo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5304" y="172204"/>
            <a:ext cx="2904473" cy="433958"/>
          </a:xfrm>
          <a:prstGeom prst="rect">
            <a:avLst/>
          </a:prstGeom>
          <a:noFill/>
        </p:spPr>
      </p:pic>
      <p:cxnSp>
        <p:nvCxnSpPr>
          <p:cNvPr id="15" name="Прямая со стрелкой 14"/>
          <p:cNvCxnSpPr>
            <a:endCxn id="27" idx="0"/>
          </p:cNvCxnSpPr>
          <p:nvPr/>
        </p:nvCxnSpPr>
        <p:spPr>
          <a:xfrm>
            <a:off x="1339903" y="1988867"/>
            <a:ext cx="1" cy="288086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>
            <a:off x="4618161" y="1988840"/>
            <a:ext cx="1" cy="288086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/>
          <p:nvPr/>
        </p:nvCxnSpPr>
        <p:spPr>
          <a:xfrm>
            <a:off x="7827554" y="1979890"/>
            <a:ext cx="1" cy="288086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2843808" y="1988840"/>
            <a:ext cx="0" cy="1800200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>
            <a:off x="6372200" y="1988840"/>
            <a:ext cx="0" cy="1800200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/>
          <p:nvPr/>
        </p:nvCxnSpPr>
        <p:spPr>
          <a:xfrm>
            <a:off x="3131840" y="1988840"/>
            <a:ext cx="7937" cy="3312368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 стрелкой 51"/>
          <p:cNvCxnSpPr/>
          <p:nvPr/>
        </p:nvCxnSpPr>
        <p:spPr>
          <a:xfrm>
            <a:off x="3139777" y="5301208"/>
            <a:ext cx="286073" cy="0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ash"/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Прямоугольник 35"/>
          <p:cNvSpPr/>
          <p:nvPr/>
        </p:nvSpPr>
        <p:spPr>
          <a:xfrm>
            <a:off x="1" y="1910100"/>
            <a:ext cx="9144000" cy="30963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3131840" y="620688"/>
            <a:ext cx="6012160" cy="0"/>
          </a:xfrm>
          <a:prstGeom prst="line">
            <a:avLst/>
          </a:prstGeom>
          <a:ln w="9525">
            <a:solidFill>
              <a:srgbClr val="E917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3" descr="C:\Users\VictoriaL\Desktop\WORK\_Huch EnTec\11 Презентация\_logo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612" y="188640"/>
            <a:ext cx="2904473" cy="433958"/>
          </a:xfrm>
          <a:prstGeom prst="rect">
            <a:avLst/>
          </a:prstGeom>
          <a:noFill/>
        </p:spPr>
      </p:pic>
      <p:sp>
        <p:nvSpPr>
          <p:cNvPr id="22" name="TextBox 21"/>
          <p:cNvSpPr txBox="1"/>
          <p:nvPr/>
        </p:nvSpPr>
        <p:spPr>
          <a:xfrm>
            <a:off x="7358292" y="260648"/>
            <a:ext cx="15822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smtClean="0">
                <a:solidFill>
                  <a:srgbClr val="E91717"/>
                </a:solidFill>
                <a:latin typeface="Arial Black" panose="020B0A04020102020204" pitchFamily="34" charset="0"/>
              </a:rPr>
              <a:t>Warehouse</a:t>
            </a:r>
            <a:endParaRPr lang="ru-RU" dirty="0">
              <a:solidFill>
                <a:srgbClr val="E91717"/>
              </a:solidFill>
              <a:latin typeface="Arial Black" panose="020B0A04020102020204" pitchFamily="34" charset="0"/>
            </a:endParaRP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V="1">
            <a:off x="-222802" y="2402933"/>
            <a:ext cx="2790530" cy="2092897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V="1">
            <a:off x="2009446" y="2402933"/>
            <a:ext cx="2790532" cy="2092899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V="1">
            <a:off x="4136129" y="2402934"/>
            <a:ext cx="2790533" cy="2092900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V="1">
            <a:off x="6507214" y="2411887"/>
            <a:ext cx="2808314" cy="210623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078884" y="5445224"/>
            <a:ext cx="684764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Office and warehouse </a:t>
            </a: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Moscow in </a:t>
            </a: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one place. </a:t>
            </a:r>
            <a:endParaRPr lang="en-US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More </a:t>
            </a: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 1000 m2</a:t>
            </a:r>
            <a:endParaRPr lang="ru-RU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Прямая соединительная линия 8"/>
          <p:cNvCxnSpPr/>
          <p:nvPr/>
        </p:nvCxnSpPr>
        <p:spPr>
          <a:xfrm>
            <a:off x="3131840" y="620688"/>
            <a:ext cx="6012160" cy="0"/>
          </a:xfrm>
          <a:prstGeom prst="line">
            <a:avLst/>
          </a:prstGeom>
          <a:ln w="9525">
            <a:solidFill>
              <a:srgbClr val="E917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3" descr="C:\Users\VictoriaL\Desktop\WORK\_Huch EnTec\11 Презентация\_logo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612" y="188640"/>
            <a:ext cx="2904473" cy="433958"/>
          </a:xfrm>
          <a:prstGeom prst="rect">
            <a:avLst/>
          </a:prstGeom>
          <a:noFill/>
        </p:spPr>
      </p:pic>
      <p:sp>
        <p:nvSpPr>
          <p:cNvPr id="22" name="TextBox 21"/>
          <p:cNvSpPr txBox="1"/>
          <p:nvPr/>
        </p:nvSpPr>
        <p:spPr>
          <a:xfrm>
            <a:off x="6881944" y="260648"/>
            <a:ext cx="20585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smtClean="0">
                <a:solidFill>
                  <a:srgbClr val="E91717"/>
                </a:solidFill>
                <a:latin typeface="Arial Black" panose="020B0A04020102020204" pitchFamily="34" charset="0"/>
              </a:rPr>
              <a:t>Office Moscow</a:t>
            </a:r>
            <a:endParaRPr lang="ru-RU" dirty="0">
              <a:solidFill>
                <a:srgbClr val="E91717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18440" y="977388"/>
            <a:ext cx="8544984" cy="561662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401" y="1165080"/>
            <a:ext cx="2553748" cy="245549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401" y="3808266"/>
            <a:ext cx="2536684" cy="255771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0735" y="1160092"/>
            <a:ext cx="2554424" cy="24441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62604" y="3814052"/>
            <a:ext cx="2554425" cy="255771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4536" y="1170940"/>
            <a:ext cx="2683951" cy="52412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Прямая соединительная линия 8"/>
          <p:cNvCxnSpPr/>
          <p:nvPr/>
        </p:nvCxnSpPr>
        <p:spPr>
          <a:xfrm>
            <a:off x="3131840" y="620688"/>
            <a:ext cx="6012160" cy="0"/>
          </a:xfrm>
          <a:prstGeom prst="line">
            <a:avLst/>
          </a:prstGeom>
          <a:ln w="9525">
            <a:solidFill>
              <a:srgbClr val="E917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3" descr="C:\Users\VictoriaL\Desktop\WORK\_Huch EnTec\11 Презентация\_logo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612" y="188640"/>
            <a:ext cx="2904473" cy="433958"/>
          </a:xfrm>
          <a:prstGeom prst="rect">
            <a:avLst/>
          </a:prstGeom>
          <a:noFill/>
        </p:spPr>
      </p:pic>
      <p:sp>
        <p:nvSpPr>
          <p:cNvPr id="22" name="TextBox 21"/>
          <p:cNvSpPr txBox="1"/>
          <p:nvPr/>
        </p:nvSpPr>
        <p:spPr>
          <a:xfrm>
            <a:off x="7665364" y="260648"/>
            <a:ext cx="12751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smtClean="0">
                <a:solidFill>
                  <a:srgbClr val="E91717"/>
                </a:solidFill>
                <a:latin typeface="Arial Black" panose="020B0A04020102020204" pitchFamily="34" charset="0"/>
              </a:rPr>
              <a:t>Partners</a:t>
            </a:r>
            <a:endParaRPr lang="ru-RU" dirty="0">
              <a:solidFill>
                <a:srgbClr val="E91717"/>
              </a:solidFill>
              <a:latin typeface="Arial Black" panose="020B0A040201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494" y="1041449"/>
            <a:ext cx="8761009" cy="560733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3501008"/>
            <a:ext cx="323537" cy="32353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2992805"/>
            <a:ext cx="323537" cy="32353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59" y="3521996"/>
            <a:ext cx="323537" cy="32353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3527" y="3574568"/>
            <a:ext cx="323537" cy="32353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0" y="3678448"/>
            <a:ext cx="323537" cy="32353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6168" y="3653408"/>
            <a:ext cx="323537" cy="32353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568" y="3805808"/>
            <a:ext cx="323537" cy="32353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6057" y="4496975"/>
            <a:ext cx="323537" cy="323537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8553" y="4867748"/>
            <a:ext cx="323537" cy="323537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4324" y="4103143"/>
            <a:ext cx="323537" cy="323537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5405" y="4335774"/>
            <a:ext cx="323537" cy="323537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6724" y="4288367"/>
            <a:ext cx="323537" cy="323537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1787" y="4499896"/>
            <a:ext cx="323537" cy="323537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6551" y="4244271"/>
            <a:ext cx="323537" cy="323537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1868" y="4611904"/>
            <a:ext cx="323537" cy="323537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470" y="4497543"/>
            <a:ext cx="323537" cy="323537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3292" y="4396671"/>
            <a:ext cx="323537" cy="323537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1909" y="4192151"/>
            <a:ext cx="323537" cy="323537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7931" y="4162555"/>
            <a:ext cx="323537" cy="323537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0331" y="4407943"/>
            <a:ext cx="323537" cy="323537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405" y="3824545"/>
            <a:ext cx="323537" cy="323537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0571" y="4172300"/>
            <a:ext cx="323537" cy="323537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2988" y="4357524"/>
            <a:ext cx="323537" cy="323537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1524" y="4560343"/>
            <a:ext cx="323537" cy="323537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9092" y="3941933"/>
            <a:ext cx="323537" cy="323537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9157" y="4748368"/>
            <a:ext cx="323537" cy="323537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5207" y="4499080"/>
            <a:ext cx="323537" cy="323537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1885" y="4731777"/>
            <a:ext cx="323537" cy="323537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3425" y="4570008"/>
            <a:ext cx="323537" cy="323537"/>
          </a:xfrm>
          <a:prstGeom prst="rect">
            <a:avLst/>
          </a:prstGeom>
        </p:spPr>
      </p:pic>
      <p:pic>
        <p:nvPicPr>
          <p:cNvPr id="38" name="Рисунок 3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7612" y="4407943"/>
            <a:ext cx="323537" cy="323537"/>
          </a:xfrm>
          <a:prstGeom prst="rect">
            <a:avLst/>
          </a:prstGeom>
        </p:spPr>
      </p:pic>
      <p:pic>
        <p:nvPicPr>
          <p:cNvPr id="39" name="Рисунок 3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4229" y="3920733"/>
            <a:ext cx="323537" cy="323537"/>
          </a:xfrm>
          <a:prstGeom prst="rect">
            <a:avLst/>
          </a:prstGeom>
        </p:spPr>
      </p:pic>
      <p:pic>
        <p:nvPicPr>
          <p:cNvPr id="40" name="Рисунок 3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0692" y="4200115"/>
            <a:ext cx="323537" cy="323537"/>
          </a:xfrm>
          <a:prstGeom prst="rect">
            <a:avLst/>
          </a:prstGeom>
        </p:spPr>
      </p:pic>
      <p:pic>
        <p:nvPicPr>
          <p:cNvPr id="41" name="Рисунок 4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0661" y="4017591"/>
            <a:ext cx="323537" cy="323537"/>
          </a:xfrm>
          <a:prstGeom prst="rect">
            <a:avLst/>
          </a:prstGeom>
        </p:spPr>
      </p:pic>
      <p:pic>
        <p:nvPicPr>
          <p:cNvPr id="42" name="Рисунок 4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4551" y="4224402"/>
            <a:ext cx="323537" cy="323537"/>
          </a:xfrm>
          <a:prstGeom prst="rect">
            <a:avLst/>
          </a:prstGeom>
        </p:spPr>
      </p:pic>
      <p:pic>
        <p:nvPicPr>
          <p:cNvPr id="43" name="Рисунок 4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935" y="3072671"/>
            <a:ext cx="323537" cy="323537"/>
          </a:xfrm>
          <a:prstGeom prst="rect">
            <a:avLst/>
          </a:prstGeom>
        </p:spPr>
      </p:pic>
      <p:pic>
        <p:nvPicPr>
          <p:cNvPr id="44" name="Рисунок 4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2023" y="2993102"/>
            <a:ext cx="323537" cy="323537"/>
          </a:xfrm>
          <a:prstGeom prst="rect">
            <a:avLst/>
          </a:prstGeom>
        </p:spPr>
      </p:pic>
      <p:pic>
        <p:nvPicPr>
          <p:cNvPr id="45" name="Рисунок 4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8625" y="4096377"/>
            <a:ext cx="323537" cy="323537"/>
          </a:xfrm>
          <a:prstGeom prst="rect">
            <a:avLst/>
          </a:prstGeom>
        </p:spPr>
      </p:pic>
      <p:pic>
        <p:nvPicPr>
          <p:cNvPr id="46" name="Рисунок 4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223" y="4345995"/>
            <a:ext cx="323537" cy="323537"/>
          </a:xfrm>
          <a:prstGeom prst="rect">
            <a:avLst/>
          </a:prstGeom>
        </p:spPr>
      </p:pic>
      <p:pic>
        <p:nvPicPr>
          <p:cNvPr id="47" name="Рисунок 4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6088" y="4230503"/>
            <a:ext cx="323537" cy="323537"/>
          </a:xfrm>
          <a:prstGeom prst="rect">
            <a:avLst/>
          </a:prstGeom>
        </p:spPr>
      </p:pic>
      <p:pic>
        <p:nvPicPr>
          <p:cNvPr id="48" name="Рисунок 4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6962" y="4041941"/>
            <a:ext cx="323537" cy="323537"/>
          </a:xfrm>
          <a:prstGeom prst="rect">
            <a:avLst/>
          </a:prstGeom>
        </p:spPr>
      </p:pic>
      <p:pic>
        <p:nvPicPr>
          <p:cNvPr id="49" name="Рисунок 4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5284" y="3931085"/>
            <a:ext cx="323537" cy="323537"/>
          </a:xfrm>
          <a:prstGeom prst="rect">
            <a:avLst/>
          </a:prstGeom>
        </p:spPr>
      </p:pic>
      <p:pic>
        <p:nvPicPr>
          <p:cNvPr id="50" name="Рисунок 4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2839" y="3779681"/>
            <a:ext cx="323537" cy="323537"/>
          </a:xfrm>
          <a:prstGeom prst="rect">
            <a:avLst/>
          </a:prstGeom>
        </p:spPr>
      </p:pic>
      <p:pic>
        <p:nvPicPr>
          <p:cNvPr id="51" name="Рисунок 5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8229" y="3920734"/>
            <a:ext cx="323537" cy="323537"/>
          </a:xfrm>
          <a:prstGeom prst="rect">
            <a:avLst/>
          </a:prstGeom>
        </p:spPr>
      </p:pic>
      <p:pic>
        <p:nvPicPr>
          <p:cNvPr id="52" name="Рисунок 5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2939" y="3815176"/>
            <a:ext cx="323537" cy="323537"/>
          </a:xfrm>
          <a:prstGeom prst="rect">
            <a:avLst/>
          </a:prstGeom>
        </p:spPr>
      </p:pic>
      <p:pic>
        <p:nvPicPr>
          <p:cNvPr id="53" name="Рисунок 5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9468" y="4007866"/>
            <a:ext cx="323537" cy="323537"/>
          </a:xfrm>
          <a:prstGeom prst="rect">
            <a:avLst/>
          </a:prstGeom>
        </p:spPr>
      </p:pic>
      <p:pic>
        <p:nvPicPr>
          <p:cNvPr id="54" name="Рисунок 5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4582" y="4331403"/>
            <a:ext cx="323537" cy="323537"/>
          </a:xfrm>
          <a:prstGeom prst="rect">
            <a:avLst/>
          </a:prstGeom>
        </p:spPr>
      </p:pic>
      <p:pic>
        <p:nvPicPr>
          <p:cNvPr id="55" name="Рисунок 5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7425" y="4511619"/>
            <a:ext cx="323537" cy="323537"/>
          </a:xfrm>
          <a:prstGeom prst="rect">
            <a:avLst/>
          </a:prstGeom>
        </p:spPr>
      </p:pic>
      <p:pic>
        <p:nvPicPr>
          <p:cNvPr id="56" name="Рисунок 5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2815" y="4530334"/>
            <a:ext cx="323537" cy="323537"/>
          </a:xfrm>
          <a:prstGeom prst="rect">
            <a:avLst/>
          </a:prstGeom>
        </p:spPr>
      </p:pic>
      <p:pic>
        <p:nvPicPr>
          <p:cNvPr id="57" name="Рисунок 5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9159" y="4681061"/>
            <a:ext cx="323537" cy="323537"/>
          </a:xfrm>
          <a:prstGeom prst="rect">
            <a:avLst/>
          </a:prstGeom>
        </p:spPr>
      </p:pic>
      <p:pic>
        <p:nvPicPr>
          <p:cNvPr id="58" name="Рисунок 5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0593" y="4913992"/>
            <a:ext cx="323537" cy="323537"/>
          </a:xfrm>
          <a:prstGeom prst="rect">
            <a:avLst/>
          </a:prstGeom>
        </p:spPr>
      </p:pic>
      <p:pic>
        <p:nvPicPr>
          <p:cNvPr id="59" name="Рисунок 5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8229" y="4693302"/>
            <a:ext cx="323537" cy="323537"/>
          </a:xfrm>
          <a:prstGeom prst="rect">
            <a:avLst/>
          </a:prstGeom>
        </p:spPr>
      </p:pic>
      <p:pic>
        <p:nvPicPr>
          <p:cNvPr id="60" name="Рисунок 5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5692" y="4549071"/>
            <a:ext cx="323537" cy="323537"/>
          </a:xfrm>
          <a:prstGeom prst="rect">
            <a:avLst/>
          </a:prstGeom>
        </p:spPr>
      </p:pic>
      <p:pic>
        <p:nvPicPr>
          <p:cNvPr id="61" name="Рисунок 6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5901" y="4527997"/>
            <a:ext cx="323537" cy="323537"/>
          </a:xfrm>
          <a:prstGeom prst="rect">
            <a:avLst/>
          </a:prstGeom>
        </p:spPr>
      </p:pic>
      <p:pic>
        <p:nvPicPr>
          <p:cNvPr id="62" name="Рисунок 6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884" y="4208696"/>
            <a:ext cx="323537" cy="323537"/>
          </a:xfrm>
          <a:prstGeom prst="rect">
            <a:avLst/>
          </a:prstGeom>
        </p:spPr>
      </p:pic>
      <p:pic>
        <p:nvPicPr>
          <p:cNvPr id="63" name="Рисунок 6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4131" y="4393470"/>
            <a:ext cx="323537" cy="323537"/>
          </a:xfrm>
          <a:prstGeom prst="rect">
            <a:avLst/>
          </a:prstGeom>
        </p:spPr>
      </p:pic>
      <p:pic>
        <p:nvPicPr>
          <p:cNvPr id="64" name="Рисунок 6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7390" y="4820512"/>
            <a:ext cx="323537" cy="323537"/>
          </a:xfrm>
          <a:prstGeom prst="rect">
            <a:avLst/>
          </a:prstGeom>
        </p:spPr>
      </p:pic>
      <p:pic>
        <p:nvPicPr>
          <p:cNvPr id="65" name="Рисунок 6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7551" y="4313310"/>
            <a:ext cx="323537" cy="323537"/>
          </a:xfrm>
          <a:prstGeom prst="rect">
            <a:avLst/>
          </a:prstGeom>
        </p:spPr>
      </p:pic>
      <p:pic>
        <p:nvPicPr>
          <p:cNvPr id="66" name="Рисунок 6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4587" y="4439449"/>
            <a:ext cx="323537" cy="323537"/>
          </a:xfrm>
          <a:prstGeom prst="rect">
            <a:avLst/>
          </a:prstGeom>
        </p:spPr>
      </p:pic>
      <p:pic>
        <p:nvPicPr>
          <p:cNvPr id="67" name="Рисунок 6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4685" y="4659494"/>
            <a:ext cx="323537" cy="323537"/>
          </a:xfrm>
          <a:prstGeom prst="rect">
            <a:avLst/>
          </a:prstGeom>
        </p:spPr>
      </p:pic>
      <p:pic>
        <p:nvPicPr>
          <p:cNvPr id="68" name="Рисунок 6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2382" y="4304656"/>
            <a:ext cx="323537" cy="323537"/>
          </a:xfrm>
          <a:prstGeom prst="rect">
            <a:avLst/>
          </a:prstGeom>
        </p:spPr>
      </p:pic>
      <p:pic>
        <p:nvPicPr>
          <p:cNvPr id="69" name="Рисунок 6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7438" y="4577240"/>
            <a:ext cx="323537" cy="323537"/>
          </a:xfrm>
          <a:prstGeom prst="rect">
            <a:avLst/>
          </a:prstGeom>
        </p:spPr>
      </p:pic>
      <p:pic>
        <p:nvPicPr>
          <p:cNvPr id="70" name="Рисунок 6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5085" y="4049894"/>
            <a:ext cx="323537" cy="323537"/>
          </a:xfrm>
          <a:prstGeom prst="rect">
            <a:avLst/>
          </a:prstGeom>
        </p:spPr>
      </p:pic>
      <p:pic>
        <p:nvPicPr>
          <p:cNvPr id="71" name="Рисунок 7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6548" y="4297150"/>
            <a:ext cx="323537" cy="323537"/>
          </a:xfrm>
          <a:prstGeom prst="rect">
            <a:avLst/>
          </a:prstGeom>
        </p:spPr>
      </p:pic>
      <p:pic>
        <p:nvPicPr>
          <p:cNvPr id="72" name="Рисунок 7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7210" y="4090083"/>
            <a:ext cx="323537" cy="323537"/>
          </a:xfrm>
          <a:prstGeom prst="rect">
            <a:avLst/>
          </a:prstGeom>
        </p:spPr>
      </p:pic>
      <p:pic>
        <p:nvPicPr>
          <p:cNvPr id="73" name="Рисунок 7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8981" y="4375758"/>
            <a:ext cx="323537" cy="323537"/>
          </a:xfrm>
          <a:prstGeom prst="rect">
            <a:avLst/>
          </a:prstGeom>
        </p:spPr>
      </p:pic>
      <p:pic>
        <p:nvPicPr>
          <p:cNvPr id="74" name="Рисунок 7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5596" y="4393470"/>
            <a:ext cx="323537" cy="323537"/>
          </a:xfrm>
          <a:prstGeom prst="rect">
            <a:avLst/>
          </a:prstGeom>
        </p:spPr>
      </p:pic>
      <p:pic>
        <p:nvPicPr>
          <p:cNvPr id="75" name="Рисунок 7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7485" y="4202294"/>
            <a:ext cx="323537" cy="323537"/>
          </a:xfrm>
          <a:prstGeom prst="rect">
            <a:avLst/>
          </a:prstGeom>
        </p:spPr>
      </p:pic>
      <p:pic>
        <p:nvPicPr>
          <p:cNvPr id="76" name="Рисунок 7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8851" y="4975280"/>
            <a:ext cx="323537" cy="323537"/>
          </a:xfrm>
          <a:prstGeom prst="rect">
            <a:avLst/>
          </a:prstGeom>
        </p:spPr>
      </p:pic>
      <p:pic>
        <p:nvPicPr>
          <p:cNvPr id="77" name="Рисунок 7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1557" y="4900768"/>
            <a:ext cx="323537" cy="323537"/>
          </a:xfrm>
          <a:prstGeom prst="rect">
            <a:avLst/>
          </a:prstGeom>
        </p:spPr>
      </p:pic>
      <p:pic>
        <p:nvPicPr>
          <p:cNvPr id="78" name="Рисунок 7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3438" y="5070773"/>
            <a:ext cx="323537" cy="32353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020784" y="614937"/>
            <a:ext cx="31572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More than 100 dealers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Прямая соединительная линия 8"/>
          <p:cNvCxnSpPr/>
          <p:nvPr/>
        </p:nvCxnSpPr>
        <p:spPr>
          <a:xfrm>
            <a:off x="3131840" y="620688"/>
            <a:ext cx="6012160" cy="0"/>
          </a:xfrm>
          <a:prstGeom prst="line">
            <a:avLst/>
          </a:prstGeom>
          <a:ln w="9525">
            <a:solidFill>
              <a:srgbClr val="E917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3" descr="C:\Users\VictoriaL\Desktop\WORK\_Huch EnTec\11 Презентация\_logo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612" y="188640"/>
            <a:ext cx="2904473" cy="433958"/>
          </a:xfrm>
          <a:prstGeom prst="rect">
            <a:avLst/>
          </a:prstGeom>
          <a:noFill/>
        </p:spPr>
      </p:pic>
      <p:sp>
        <p:nvSpPr>
          <p:cNvPr id="22" name="TextBox 21"/>
          <p:cNvSpPr txBox="1"/>
          <p:nvPr/>
        </p:nvSpPr>
        <p:spPr>
          <a:xfrm>
            <a:off x="5890775" y="260648"/>
            <a:ext cx="3049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smtClean="0">
                <a:solidFill>
                  <a:srgbClr val="E91717"/>
                </a:solidFill>
                <a:latin typeface="Arial Black" panose="020B0A04020102020204" pitchFamily="34" charset="0"/>
              </a:rPr>
              <a:t>Marketing, Advertising</a:t>
            </a:r>
            <a:endParaRPr lang="ru-RU" dirty="0">
              <a:solidFill>
                <a:srgbClr val="E91717"/>
              </a:solidFill>
              <a:latin typeface="Arial Black" panose="020B0A04020102020204" pitchFamily="34" charset="0"/>
            </a:endParaRPr>
          </a:p>
        </p:txBody>
      </p:sp>
      <p:pic>
        <p:nvPicPr>
          <p:cNvPr id="4098" name="Picture 2" descr="C:\Users\VictoriaL\Desktop\WORK\_Huch EnTec\06 Стенд Акватерм\Final\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9313" y="908720"/>
            <a:ext cx="5644687" cy="3744416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3491880" y="4653136"/>
            <a:ext cx="5652120" cy="22048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251520" y="1591049"/>
            <a:ext cx="367240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/>
            <a:r>
              <a:rPr lang="en-US" b="1" dirty="0" smtClean="0">
                <a:solidFill>
                  <a:srgbClr val="E91717"/>
                </a:solidFill>
                <a:latin typeface="Exo 2.0 Black" pitchFamily="50" charset="-52"/>
              </a:rPr>
              <a:t>Specialized magazines:</a:t>
            </a:r>
          </a:p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COK - </a:t>
            </a:r>
            <a:r>
              <a:rPr 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3 releases </a:t>
            </a:r>
          </a:p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Aqua-</a:t>
            </a:r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Therm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– </a:t>
            </a:r>
            <a:r>
              <a:rPr 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 releases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Site </a:t>
            </a:r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Huch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EnTEC</a:t>
            </a: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RUS</a:t>
            </a:r>
            <a:endParaRPr lang="ru-RU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457200" indent="-457200">
              <a:buFont typeface="Wingdings" pitchFamily="2" charset="2"/>
              <a:buChar char="ü"/>
            </a:pPr>
            <a:endParaRPr lang="en-US" sz="14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457200" indent="-457200">
              <a:buFont typeface="Wingdings" pitchFamily="2" charset="2"/>
              <a:buChar char="ü"/>
            </a:pP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Catalog </a:t>
            </a:r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Huch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EnTEC</a:t>
            </a: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RUS</a:t>
            </a:r>
          </a:p>
          <a:p>
            <a:pPr marL="457200" indent="-457200"/>
            <a:r>
              <a:rPr 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translated, designed, printed</a:t>
            </a:r>
          </a:p>
          <a:p>
            <a:pPr marL="457200" indent="-457200"/>
            <a:endParaRPr lang="en-US" sz="14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457200" indent="-457200">
              <a:buFont typeface="Wingdings" pitchFamily="2" charset="2"/>
              <a:buChar char="ü"/>
            </a:pP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Leaflet </a:t>
            </a:r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Huch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EnTEC</a:t>
            </a: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RUS</a:t>
            </a:r>
          </a:p>
          <a:p>
            <a:pPr marL="457200" indent="-457200"/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(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more then 15)</a:t>
            </a: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)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457200" indent="-457200"/>
            <a:r>
              <a:rPr 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compiled, printed</a:t>
            </a:r>
          </a:p>
          <a:p>
            <a:endParaRPr lang="en-US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51920" y="4869161"/>
            <a:ext cx="48965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/>
            <a:r>
              <a:rPr lang="en-US" dirty="0" smtClean="0">
                <a:solidFill>
                  <a:srgbClr val="AF1C11"/>
                </a:solidFill>
                <a:latin typeface="Exo 2.0 Black" pitchFamily="50" charset="-52"/>
              </a:rPr>
              <a:t>Aqua- </a:t>
            </a:r>
            <a:r>
              <a:rPr lang="en-US" dirty="0" err="1" smtClean="0">
                <a:solidFill>
                  <a:srgbClr val="AF1C11"/>
                </a:solidFill>
                <a:latin typeface="Exo 2.0 Black" pitchFamily="50" charset="-52"/>
              </a:rPr>
              <a:t>Therm</a:t>
            </a:r>
            <a:r>
              <a:rPr lang="en-US" dirty="0" smtClean="0">
                <a:solidFill>
                  <a:srgbClr val="AF1C11"/>
                </a:solidFill>
                <a:latin typeface="Exo 2.0 Black" pitchFamily="50" charset="-52"/>
              </a:rPr>
              <a:t> -2020 (Moscow) exhibition </a:t>
            </a:r>
          </a:p>
          <a:p>
            <a:pPr marL="457200" indent="-457200">
              <a:buFontTx/>
              <a:buChar char="-"/>
            </a:pP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paid, prepared; </a:t>
            </a:r>
          </a:p>
          <a:p>
            <a:pPr marL="457200" indent="-457200">
              <a:buFontTx/>
              <a:buChar char="-"/>
            </a:pP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our place: hall 14, stand B524</a:t>
            </a:r>
            <a:endParaRPr lang="ru-RU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Прямая соединительная линия 8"/>
          <p:cNvCxnSpPr/>
          <p:nvPr/>
        </p:nvCxnSpPr>
        <p:spPr>
          <a:xfrm>
            <a:off x="3131840" y="620688"/>
            <a:ext cx="6012160" cy="0"/>
          </a:xfrm>
          <a:prstGeom prst="line">
            <a:avLst/>
          </a:prstGeom>
          <a:ln w="9525">
            <a:solidFill>
              <a:srgbClr val="E917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3" descr="C:\Users\VictoriaL\Desktop\WORK\_Huch EnTec\11 Презентация\_logo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612" y="188640"/>
            <a:ext cx="2904473" cy="433958"/>
          </a:xfrm>
          <a:prstGeom prst="rect">
            <a:avLst/>
          </a:prstGeom>
          <a:noFill/>
        </p:spPr>
      </p:pic>
      <p:sp>
        <p:nvSpPr>
          <p:cNvPr id="22" name="TextBox 21"/>
          <p:cNvSpPr txBox="1"/>
          <p:nvPr/>
        </p:nvSpPr>
        <p:spPr>
          <a:xfrm>
            <a:off x="7113482" y="260648"/>
            <a:ext cx="1827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smtClean="0">
                <a:solidFill>
                  <a:srgbClr val="E91717"/>
                </a:solidFill>
                <a:latin typeface="Arial Black" panose="020B0A04020102020204" pitchFamily="34" charset="0"/>
              </a:rPr>
              <a:t>Development</a:t>
            </a:r>
            <a:endParaRPr lang="ru-RU" dirty="0" smtClean="0">
              <a:solidFill>
                <a:srgbClr val="E91717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55577" y="1268760"/>
            <a:ext cx="7488831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u="sng" dirty="0" smtClean="0">
                <a:solidFill>
                  <a:srgbClr val="E91717"/>
                </a:solidFill>
                <a:latin typeface="Exo 2.0 Black" pitchFamily="50" charset="-52"/>
              </a:rPr>
              <a:t>Team</a:t>
            </a:r>
            <a:r>
              <a:rPr lang="en-US" sz="2400" dirty="0" smtClean="0">
                <a:solidFill>
                  <a:srgbClr val="E91717"/>
                </a:solidFill>
                <a:latin typeface="Exo 2.0 Black" pitchFamily="50" charset="-52"/>
              </a:rPr>
              <a:t>: </a:t>
            </a:r>
          </a:p>
          <a:p>
            <a:pPr marL="457200" indent="-457200"/>
            <a:r>
              <a:rPr lang="en-US" dirty="0">
                <a:solidFill>
                  <a:srgbClr val="E91717"/>
                </a:solidFill>
                <a:latin typeface="Exo 2.0 Black" pitchFamily="50" charset="-52"/>
              </a:rPr>
              <a:t> </a:t>
            </a:r>
            <a:r>
              <a:rPr lang="en-US" dirty="0" smtClean="0">
                <a:solidFill>
                  <a:srgbClr val="E91717"/>
                </a:solidFill>
                <a:latin typeface="Exo 2.0 Black" pitchFamily="50" charset="-52"/>
              </a:rPr>
              <a:t>         </a:t>
            </a:r>
            <a:r>
              <a:rPr lang="en-US" dirty="0"/>
              <a:t>O</a:t>
            </a:r>
            <a:r>
              <a:rPr lang="en-US" dirty="0" smtClean="0"/>
              <a:t>ffice Moscow-Leipzig-Kiev-Minsk-Almaty-Tashkent/</a:t>
            </a:r>
            <a:r>
              <a:rPr lang="en-US" dirty="0" smtClean="0"/>
              <a:t> </a:t>
            </a:r>
            <a:r>
              <a:rPr lang="en-US" dirty="0" smtClean="0"/>
              <a:t>representatives  in Rostov-on-don, St. Petersburg, Samara, Perm, Krasnoyarsk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u="sng" dirty="0" smtClean="0">
                <a:solidFill>
                  <a:srgbClr val="E91717"/>
                </a:solidFill>
                <a:latin typeface="Exo 2.0 Black" pitchFamily="50" charset="-52"/>
              </a:rPr>
              <a:t>Sale</a:t>
            </a:r>
            <a:r>
              <a:rPr lang="en-US" sz="2400" dirty="0" smtClean="0">
                <a:solidFill>
                  <a:srgbClr val="E91717"/>
                </a:solidFill>
                <a:latin typeface="Exo 2.0 Black" pitchFamily="50" charset="-52"/>
              </a:rPr>
              <a:t>: </a:t>
            </a:r>
          </a:p>
          <a:p>
            <a:pPr marL="457200" indent="-457200"/>
            <a:r>
              <a:rPr lang="en-US" dirty="0" smtClean="0"/>
              <a:t>         to implement the plan</a:t>
            </a:r>
            <a:r>
              <a:rPr lang="ru-RU" dirty="0" smtClean="0"/>
              <a:t> </a:t>
            </a:r>
            <a:r>
              <a:rPr lang="en-US" dirty="0" smtClean="0"/>
              <a:t>12 </a:t>
            </a:r>
            <a:r>
              <a:rPr lang="en-US" dirty="0" smtClean="0"/>
              <a:t>billion </a:t>
            </a:r>
            <a:r>
              <a:rPr lang="en-US" dirty="0" smtClean="0"/>
              <a:t>Euro ; further development the partner matrix - intensifying the work of the existing partners and new ones; development of project sales</a:t>
            </a:r>
            <a:r>
              <a:rPr lang="ru-RU" dirty="0" smtClean="0"/>
              <a:t>, </a:t>
            </a:r>
            <a:r>
              <a:rPr lang="en-US" dirty="0" smtClean="0"/>
              <a:t>more then 100 Partner in all region of Russia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u="sng" dirty="0" smtClean="0">
                <a:solidFill>
                  <a:srgbClr val="E91717"/>
                </a:solidFill>
                <a:latin typeface="Exo 2.0 Black" pitchFamily="50" charset="-52"/>
              </a:rPr>
              <a:t>Work trips</a:t>
            </a:r>
            <a:r>
              <a:rPr lang="en-US" sz="2400" dirty="0" smtClean="0">
                <a:solidFill>
                  <a:srgbClr val="E91717"/>
                </a:solidFill>
                <a:latin typeface="Exo 2.0 Black" pitchFamily="50" charset="-52"/>
              </a:rPr>
              <a:t> </a:t>
            </a:r>
          </a:p>
          <a:p>
            <a:pPr marL="457200" indent="-457200"/>
            <a:r>
              <a:rPr lang="en-US" dirty="0">
                <a:solidFill>
                  <a:srgbClr val="E91717"/>
                </a:solidFill>
                <a:latin typeface="Exo 2.0 Black" pitchFamily="50" charset="-52"/>
              </a:rPr>
              <a:t> </a:t>
            </a:r>
            <a:r>
              <a:rPr lang="en-US" dirty="0" smtClean="0">
                <a:solidFill>
                  <a:srgbClr val="E91717"/>
                </a:solidFill>
                <a:latin typeface="Exo 2.0 Black" pitchFamily="50" charset="-52"/>
              </a:rPr>
              <a:t>         </a:t>
            </a:r>
            <a:r>
              <a:rPr lang="en-US" dirty="0" smtClean="0"/>
              <a:t>on factory and to Russia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u="sng" dirty="0" smtClean="0">
                <a:solidFill>
                  <a:srgbClr val="E91717"/>
                </a:solidFill>
                <a:latin typeface="Exo 2.0 Black" pitchFamily="50" charset="-52"/>
              </a:rPr>
              <a:t>Marketing</a:t>
            </a:r>
            <a:r>
              <a:rPr lang="en-US" sz="2400" dirty="0" smtClean="0">
                <a:solidFill>
                  <a:srgbClr val="E91717"/>
                </a:solidFill>
                <a:latin typeface="Exo 2.0 Black" pitchFamily="50" charset="-52"/>
              </a:rPr>
              <a:t>: </a:t>
            </a:r>
          </a:p>
          <a:p>
            <a:pPr marL="457200" indent="-457200"/>
            <a:r>
              <a:rPr lang="en-US" dirty="0">
                <a:solidFill>
                  <a:srgbClr val="E91717"/>
                </a:solidFill>
                <a:latin typeface="Exo 2.0 Black" pitchFamily="50" charset="-52"/>
              </a:rPr>
              <a:t> </a:t>
            </a:r>
            <a:r>
              <a:rPr lang="en-US" dirty="0" smtClean="0">
                <a:solidFill>
                  <a:srgbClr val="E91717"/>
                </a:solidFill>
                <a:latin typeface="Exo 2.0 Black" pitchFamily="50" charset="-52"/>
              </a:rPr>
              <a:t>         </a:t>
            </a:r>
            <a:r>
              <a:rPr lang="en-US" dirty="0" smtClean="0"/>
              <a:t>COK and Aqua-</a:t>
            </a:r>
            <a:r>
              <a:rPr lang="en-US" dirty="0" err="1" smtClean="0"/>
              <a:t>Therm</a:t>
            </a:r>
            <a:r>
              <a:rPr lang="en-US" dirty="0" smtClean="0"/>
              <a:t> magazines – January’s releases to Aqua-</a:t>
            </a:r>
            <a:r>
              <a:rPr lang="en-US" dirty="0" err="1" smtClean="0"/>
              <a:t>Therm</a:t>
            </a:r>
            <a:r>
              <a:rPr lang="en-US" dirty="0" smtClean="0"/>
              <a:t> (Moscow and Novosibirsk); </a:t>
            </a:r>
            <a:br>
              <a:rPr lang="en-US" dirty="0" smtClean="0"/>
            </a:br>
            <a:r>
              <a:rPr lang="en-US" dirty="0" smtClean="0"/>
              <a:t>Aqua-</a:t>
            </a:r>
            <a:r>
              <a:rPr lang="en-US" dirty="0" err="1" smtClean="0"/>
              <a:t>Therm</a:t>
            </a:r>
            <a:r>
              <a:rPr lang="en-US" dirty="0" smtClean="0"/>
              <a:t> exhibition</a:t>
            </a:r>
            <a:r>
              <a:rPr lang="ru-RU" dirty="0" smtClean="0"/>
              <a:t>, </a:t>
            </a:r>
            <a:r>
              <a:rPr lang="en-US" dirty="0" smtClean="0"/>
              <a:t>(Moscow)</a:t>
            </a:r>
            <a:r>
              <a:rPr lang="ru-RU" dirty="0" smtClean="0"/>
              <a:t> </a:t>
            </a:r>
            <a:r>
              <a:rPr lang="en-US" dirty="0" smtClean="0"/>
              <a:t>once every two years;</a:t>
            </a:r>
          </a:p>
          <a:p>
            <a:pPr marL="457200" indent="-457200"/>
            <a:r>
              <a:rPr lang="en-US" dirty="0"/>
              <a:t> </a:t>
            </a:r>
            <a:r>
              <a:rPr lang="en-US" dirty="0" smtClean="0"/>
              <a:t>         Survey seminars in all the key cities, seminars for designers; Media, a general website </a:t>
            </a:r>
            <a:r>
              <a:rPr lang="en-US" dirty="0" err="1" smtClean="0"/>
              <a:t>Huch</a:t>
            </a:r>
            <a:r>
              <a:rPr lang="en-US" dirty="0" smtClean="0"/>
              <a:t> </a:t>
            </a:r>
            <a:r>
              <a:rPr lang="en-US" dirty="0" err="1" smtClean="0"/>
              <a:t>EnTEC</a:t>
            </a:r>
            <a:r>
              <a:rPr lang="en-US" dirty="0" smtClean="0"/>
              <a:t> RUS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0" y="1052736"/>
            <a:ext cx="9144000" cy="504056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3131840" y="620688"/>
            <a:ext cx="6012160" cy="0"/>
          </a:xfrm>
          <a:prstGeom prst="line">
            <a:avLst/>
          </a:prstGeom>
          <a:ln w="9525">
            <a:solidFill>
              <a:srgbClr val="E917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3" descr="C:\Users\VictoriaL\Desktop\WORK\_Huch EnTec\11 Презентация\_logo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612" y="188640"/>
            <a:ext cx="2904473" cy="433958"/>
          </a:xfrm>
          <a:prstGeom prst="rect">
            <a:avLst/>
          </a:prstGeom>
          <a:noFill/>
        </p:spPr>
      </p:pic>
      <p:sp>
        <p:nvSpPr>
          <p:cNvPr id="22" name="TextBox 21"/>
          <p:cNvSpPr txBox="1"/>
          <p:nvPr/>
        </p:nvSpPr>
        <p:spPr>
          <a:xfrm>
            <a:off x="3909063" y="260648"/>
            <a:ext cx="5058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smtClean="0">
                <a:solidFill>
                  <a:srgbClr val="E91717"/>
                </a:solidFill>
                <a:latin typeface="Arial Black" panose="020B0A04020102020204" pitchFamily="34" charset="0"/>
              </a:rPr>
              <a:t>Exhibition Aqua-Therm-20</a:t>
            </a:r>
            <a:r>
              <a:rPr lang="ru-RU" dirty="0" smtClean="0">
                <a:solidFill>
                  <a:srgbClr val="E91717"/>
                </a:solidFill>
                <a:latin typeface="Arial Black" panose="020B0A04020102020204" pitchFamily="34" charset="0"/>
              </a:rPr>
              <a:t>20</a:t>
            </a:r>
            <a:r>
              <a:rPr lang="en-US" dirty="0" smtClean="0">
                <a:solidFill>
                  <a:srgbClr val="E91717"/>
                </a:solidFill>
                <a:latin typeface="Arial Black" panose="020B0A04020102020204" pitchFamily="34" charset="0"/>
              </a:rPr>
              <a:t> (Moscow)</a:t>
            </a:r>
          </a:p>
        </p:txBody>
      </p:sp>
      <p:pic>
        <p:nvPicPr>
          <p:cNvPr id="5123" name="Picture 3" descr="C:\Users\VictoriaL\Desktop\WORK\_Huch EnTec\11 Презентация\7ff4beb988f5c54f9bd29f2b886e0ff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1217529"/>
            <a:ext cx="4327209" cy="1901605"/>
          </a:xfrm>
          <a:prstGeom prst="rect">
            <a:avLst/>
          </a:prstGeom>
          <a:noFill/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9444" y="3396646"/>
            <a:ext cx="4327209" cy="2393223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448" y="1217529"/>
            <a:ext cx="3429255" cy="45723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3" descr="C:\Users\VictoriaL\Desktop\WORK\_Huch EnTec\11 Презентация\_logo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8062" y="5805264"/>
            <a:ext cx="4350318" cy="64998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827584" y="3913565"/>
            <a:ext cx="76370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en-US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Thank you for your attention!</a:t>
            </a:r>
            <a:endParaRPr lang="ru-RU" sz="36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8996" y="4473987"/>
            <a:ext cx="88260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Look forward to working with you!</a:t>
            </a:r>
            <a:endParaRPr lang="ru-RU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75656" y="5301208"/>
            <a:ext cx="5904656" cy="0"/>
          </a:xfrm>
          <a:prstGeom prst="line">
            <a:avLst/>
          </a:prstGeom>
          <a:ln w="28575">
            <a:solidFill>
              <a:srgbClr val="AF1C1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1003" y="218995"/>
            <a:ext cx="4153961" cy="31905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C:\Users\vikante\Desktop\WORK\_Huch EnTec\small logo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71600" y="2542172"/>
            <a:ext cx="1778349" cy="177365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3059832" y="1857018"/>
            <a:ext cx="64807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dirty="0" smtClean="0">
                <a:solidFill>
                  <a:schemeClr val="bg1"/>
                </a:solidFill>
                <a:latin typeface="+mj-lt"/>
              </a:rPr>
              <a:t>CONTACTS</a:t>
            </a:r>
            <a:endParaRPr lang="ru-RU" sz="40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55876" y="2636912"/>
            <a:ext cx="568863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117623 </a:t>
            </a:r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</a:t>
            </a:r>
            <a:r>
              <a:rPr lang="de-DE" sz="20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scow</a:t>
            </a:r>
            <a:endParaRPr lang="ru-RU" sz="200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</a:t>
            </a:r>
            <a:r>
              <a:rPr lang="de-DE" sz="20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elitopolska</a:t>
            </a:r>
            <a:r>
              <a:rPr lang="en-US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ya</a:t>
            </a: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str.</a:t>
            </a:r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Bld</a:t>
            </a:r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4А</a:t>
            </a: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Str </a:t>
            </a:r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40</a:t>
            </a:r>
            <a:endParaRPr lang="ru-RU" sz="200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00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Tel</a:t>
            </a:r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.:</a:t>
            </a: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7 495 249 04 59</a:t>
            </a:r>
          </a:p>
          <a:p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E-</a:t>
            </a: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mail</a:t>
            </a:r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"/>
              </a:rPr>
              <a:t>info@huchentec.ru</a:t>
            </a:r>
            <a:endParaRPr lang="en-US" sz="2000" dirty="0" smtClean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www.huchentec.ru</a:t>
            </a:r>
            <a:endParaRPr lang="ru-RU" sz="200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55876" y="1929026"/>
            <a:ext cx="64807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CONTACTS</a:t>
            </a:r>
            <a:endParaRPr lang="ru-RU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95380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422</TotalTime>
  <Words>346</Words>
  <Application>Microsoft Office PowerPoint</Application>
  <PresentationFormat>Экран (4:3)</PresentationFormat>
  <Paragraphs>74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Arial</vt:lpstr>
      <vt:lpstr>Arial Black</vt:lpstr>
      <vt:lpstr>Calibri</vt:lpstr>
      <vt:lpstr>Exo 2.0 Black</vt:lpstr>
      <vt:lpstr>HeliosBlack</vt:lpstr>
      <vt:lpstr>Wingdings</vt:lpstr>
      <vt:lpstr>Тема Office</vt:lpstr>
      <vt:lpstr>Презентация PowerPoint</vt:lpstr>
      <vt:lpstr>The group's turnover is 10,5 million EUR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Vikante</dc:creator>
  <cp:lastModifiedBy>HP</cp:lastModifiedBy>
  <cp:revision>54</cp:revision>
  <dcterms:created xsi:type="dcterms:W3CDTF">2015-03-04T13:53:51Z</dcterms:created>
  <dcterms:modified xsi:type="dcterms:W3CDTF">2022-02-11T13:26:08Z</dcterms:modified>
</cp:coreProperties>
</file>